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7" r:id="rId2"/>
    <p:sldId id="259" r:id="rId3"/>
    <p:sldId id="258" r:id="rId4"/>
    <p:sldId id="277" r:id="rId5"/>
    <p:sldId id="260" r:id="rId6"/>
    <p:sldId id="261" r:id="rId7"/>
    <p:sldId id="278" r:id="rId8"/>
    <p:sldId id="262" r:id="rId9"/>
    <p:sldId id="266" r:id="rId10"/>
    <p:sldId id="267" r:id="rId11"/>
    <p:sldId id="265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55" d="100"/>
          <a:sy n="55" d="100"/>
        </p:scale>
        <p:origin x="-8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86BE-E0C5-41F0-B57D-DB0D6CFAE910}" type="datetimeFigureOut">
              <a:rPr lang="ru-RU" smtClean="0"/>
              <a:t>08.11.16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80A6-B540-4946-AD03-5656DF29B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024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86BE-E0C5-41F0-B57D-DB0D6CFAE910}" type="datetimeFigureOut">
              <a:rPr lang="ru-RU" smtClean="0"/>
              <a:t>08.11.16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80A6-B540-4946-AD03-5656DF29B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860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86BE-E0C5-41F0-B57D-DB0D6CFAE910}" type="datetimeFigureOut">
              <a:rPr lang="ru-RU" smtClean="0"/>
              <a:t>08.11.16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80A6-B540-4946-AD03-5656DF29B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82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86BE-E0C5-41F0-B57D-DB0D6CFAE910}" type="datetimeFigureOut">
              <a:rPr lang="ru-RU" smtClean="0"/>
              <a:t>08.11.16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80A6-B540-4946-AD03-5656DF29B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90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86BE-E0C5-41F0-B57D-DB0D6CFAE910}" type="datetimeFigureOut">
              <a:rPr lang="ru-RU" smtClean="0"/>
              <a:t>08.11.16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80A6-B540-4946-AD03-5656DF29B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475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86BE-E0C5-41F0-B57D-DB0D6CFAE910}" type="datetimeFigureOut">
              <a:rPr lang="ru-RU" smtClean="0"/>
              <a:t>08.11.16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80A6-B540-4946-AD03-5656DF29B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506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86BE-E0C5-41F0-B57D-DB0D6CFAE910}" type="datetimeFigureOut">
              <a:rPr lang="ru-RU" smtClean="0"/>
              <a:t>08.11.16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80A6-B540-4946-AD03-5656DF29B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785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86BE-E0C5-41F0-B57D-DB0D6CFAE910}" type="datetimeFigureOut">
              <a:rPr lang="ru-RU" smtClean="0"/>
              <a:t>08.11.16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80A6-B540-4946-AD03-5656DF29B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728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86BE-E0C5-41F0-B57D-DB0D6CFAE910}" type="datetimeFigureOut">
              <a:rPr lang="ru-RU" smtClean="0"/>
              <a:t>08.11.16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80A6-B540-4946-AD03-5656DF29B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433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86BE-E0C5-41F0-B57D-DB0D6CFAE910}" type="datetimeFigureOut">
              <a:rPr lang="ru-RU" smtClean="0"/>
              <a:t>08.11.16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80A6-B540-4946-AD03-5656DF29B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94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86BE-E0C5-41F0-B57D-DB0D6CFAE910}" type="datetimeFigureOut">
              <a:rPr lang="ru-RU" smtClean="0"/>
              <a:t>08.11.16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80A6-B540-4946-AD03-5656DF29B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40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286BE-E0C5-41F0-B57D-DB0D6CFAE910}" type="datetimeFigureOut">
              <a:rPr lang="ru-RU" smtClean="0"/>
              <a:t>08.11.16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D80A6-B540-4946-AD03-5656DF29B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1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c.europa.eu/research/participants/data/ref/h2020/other/wp/2016-2017/annexes/h2020-wp1617-annex-a-countries-rules_en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c.europa.eu/research/participants/docs/h2020-funding-guide/grants/applying-for-funding/find-partners_en.htm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c.europa.eu/research/participants/data/ref/h2020/call_ptef/pt/2016-2017/h2020-call-pt-ria-ia-2016-17_en.pdf" TargetMode="External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0873"/>
            <a:ext cx="9144000" cy="5400600"/>
          </a:xfrm>
          <a:prstGeom prst="rect">
            <a:avLst/>
          </a:prstGeom>
        </p:spPr>
      </p:pic>
      <p:pic>
        <p:nvPicPr>
          <p:cNvPr id="3" name="Picture 4" descr="horiz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459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4000" b="1" u="sng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000" b="1" u="sng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Социальные вызовы</a:t>
            </a:r>
            <a:b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Societal Challenges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):</a:t>
            </a:r>
            <a:r>
              <a:rPr lang="en-US" sz="4000" b="1" u="sng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4000" b="1" u="sng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781128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Здоровье,  демографические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изменения и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благополучие;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Продовольственная безопасность, устойчивое сельское хозяйство, морские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исследования, исследования внутренних вод и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биоэкономика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Безопасное, чистое и рациональное использование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энергии;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Рациональный, «зеленый» и интегрированный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транспорт;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Предотвращение изменений климата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, окружающая среда,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эффективное использование ресурсов и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сырья;</a:t>
            </a:r>
          </a:p>
          <a:p>
            <a:pPr>
              <a:buFont typeface="Wingdings" pitchFamily="2" charset="2"/>
              <a:buChar char="§"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Европа в меняющемся мире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– инклюзивные, инновационные и разумные общества;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Безопасные общества - защита свободы и безопасности Европы и ее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граждан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972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237833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horiz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55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 smtClean="0">
                <a:solidFill>
                  <a:srgbClr val="0070C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/>
                <a:ea typeface="+mn-ea"/>
                <a:cs typeface="+mn-cs"/>
              </a:rPr>
            </a:br>
            <a:r>
              <a:rPr lang="ru-RU" sz="4000" b="1" dirty="0" smtClean="0">
                <a:latin typeface="Times New Roman"/>
                <a:ea typeface="+mn-ea"/>
                <a:cs typeface="+mn-cs"/>
              </a:rPr>
              <a:t>В </a:t>
            </a:r>
            <a:r>
              <a:rPr lang="ru-RU" sz="4000" b="1" dirty="0">
                <a:latin typeface="Times New Roman"/>
                <a:ea typeface="+mn-ea"/>
                <a:cs typeface="+mn-cs"/>
              </a:rPr>
              <a:t>описании </a:t>
            </a:r>
            <a:r>
              <a:rPr lang="ru-RU" sz="4000" b="1" dirty="0" smtClean="0">
                <a:latin typeface="Times New Roman"/>
                <a:ea typeface="+mn-ea"/>
                <a:cs typeface="+mn-cs"/>
              </a:rPr>
              <a:t>каждой темы </a:t>
            </a:r>
            <a:r>
              <a:rPr lang="ru-RU" sz="4000" b="1" dirty="0">
                <a:latin typeface="Times New Roman"/>
                <a:ea typeface="+mn-ea"/>
                <a:cs typeface="+mn-cs"/>
              </a:rPr>
              <a:t>(</a:t>
            </a:r>
            <a:r>
              <a:rPr lang="ru-RU" sz="4000" b="1" dirty="0" err="1">
                <a:latin typeface="Times New Roman"/>
                <a:ea typeface="+mn-ea"/>
                <a:cs typeface="+mn-cs"/>
              </a:rPr>
              <a:t>Topic</a:t>
            </a:r>
            <a:r>
              <a:rPr lang="ru-RU" sz="4000" b="1" dirty="0">
                <a:latin typeface="Times New Roman"/>
                <a:ea typeface="+mn-ea"/>
                <a:cs typeface="+mn-cs"/>
              </a:rPr>
              <a:t> </a:t>
            </a:r>
            <a:r>
              <a:rPr lang="ru-RU" sz="4000" b="1" dirty="0" err="1">
                <a:latin typeface="Times New Roman"/>
                <a:ea typeface="+mn-ea"/>
                <a:cs typeface="+mn-cs"/>
              </a:rPr>
              <a:t>Description</a:t>
            </a:r>
            <a:r>
              <a:rPr lang="ru-RU" sz="4000" b="1" dirty="0">
                <a:latin typeface="Times New Roman"/>
                <a:ea typeface="+mn-ea"/>
                <a:cs typeface="+mn-cs"/>
              </a:rPr>
              <a:t>) выделяют </a:t>
            </a:r>
            <a:r>
              <a:rPr lang="ru-RU" sz="4000" b="1" u="sng" dirty="0">
                <a:latin typeface="Times New Roman"/>
                <a:ea typeface="+mn-ea"/>
                <a:cs typeface="+mn-cs"/>
              </a:rPr>
              <a:t>три отдельные составляющие</a:t>
            </a:r>
            <a:r>
              <a:rPr lang="ru-RU" sz="4000" b="1" dirty="0">
                <a:latin typeface="Times New Roman"/>
                <a:ea typeface="+mn-ea"/>
                <a:cs typeface="+mn-cs"/>
              </a:rPr>
              <a:t>:</a:t>
            </a:r>
            <a:r>
              <a:rPr lang="ru-RU" sz="3200" b="1" dirty="0">
                <a:latin typeface="Times New Roman"/>
                <a:ea typeface="+mn-ea"/>
                <a:cs typeface="+mn-cs"/>
              </a:rPr>
              <a:t/>
            </a:r>
            <a:br>
              <a:rPr lang="ru-RU" sz="3200" b="1" dirty="0">
                <a:latin typeface="Times New Roman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579296" cy="3417243"/>
          </a:xfrm>
        </p:spPr>
        <p:txBody>
          <a:bodyPr/>
          <a:lstStyle/>
          <a:p>
            <a:pPr marL="1257300" lvl="1" indent="-857250">
              <a:buFont typeface="+mj-lt"/>
              <a:buAutoNum type="romanUcPeriod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Specific Challenge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(Специфика вызова);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57300" lvl="1" indent="-857250">
              <a:buFont typeface="+mj-lt"/>
              <a:buAutoNum type="romanUcPeriod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Scope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(Объем работ)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57300" lvl="1" indent="-857250">
              <a:buFont typeface="+mj-lt"/>
              <a:buAutoNum type="romanUcPeriod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Expected Impact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(Ожидаемый вклад)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00400" lvl="7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297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/>
              </a:rPr>
            </a:br>
            <a:r>
              <a:rPr lang="ru-RU" dirty="0" smtClean="0">
                <a:solidFill>
                  <a:srgbClr val="002060"/>
                </a:solidFill>
                <a:latin typeface="Times New Roman"/>
              </a:rPr>
              <a:t>Основные </a:t>
            </a:r>
            <a:r>
              <a:rPr lang="ru-RU" dirty="0">
                <a:solidFill>
                  <a:srgbClr val="002060"/>
                </a:solidFill>
                <a:latin typeface="Times New Roman"/>
              </a:rPr>
              <a:t>этапы подготовки </a:t>
            </a:r>
            <a:r>
              <a:rPr lang="ru-RU" dirty="0" smtClean="0">
                <a:solidFill>
                  <a:srgbClr val="002060"/>
                </a:solidFill>
                <a:latin typeface="Times New Roman"/>
              </a:rPr>
              <a:t>проекта: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Генерирование </a:t>
            </a:r>
            <a:r>
              <a:rPr lang="ru-RU" dirty="0"/>
              <a:t>идеи и подготовка концепта </a:t>
            </a:r>
            <a:r>
              <a:rPr lang="ru-RU" dirty="0" smtClean="0"/>
              <a:t>(как правило, на 2-10 стр.)</a:t>
            </a:r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Поиск </a:t>
            </a:r>
            <a:r>
              <a:rPr lang="ru-RU" dirty="0"/>
              <a:t>партнеров и </a:t>
            </a:r>
            <a:r>
              <a:rPr lang="ru-RU" dirty="0" smtClean="0"/>
              <a:t>координатора (минимум 3 партнера из разных стран-участниц).</a:t>
            </a:r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Разработка </a:t>
            </a:r>
            <a:r>
              <a:rPr lang="ru-RU" dirty="0"/>
              <a:t>структуры рабочих пакетов и разделение работ.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Подготовка </a:t>
            </a:r>
            <a:r>
              <a:rPr lang="ru-RU" dirty="0"/>
              <a:t>полной версии проекта и представление ее через портал участников.</a:t>
            </a:r>
          </a:p>
        </p:txBody>
      </p:sp>
    </p:spTree>
    <p:extLst>
      <p:ext uri="{BB962C8B-B14F-4D97-AF65-F5344CB8AC3E}">
        <p14:creationId xmlns:p14="http://schemas.microsoft.com/office/powerpoint/2010/main" val="2105563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Партнерство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00200"/>
            <a:ext cx="741682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/>
              <a:t>Большинство </a:t>
            </a:r>
            <a:r>
              <a:rPr lang="ru-RU" sz="4000" dirty="0" smtClean="0"/>
              <a:t>проектов предусматривают совместное участие в них как минимум</a:t>
            </a:r>
          </a:p>
          <a:p>
            <a:pPr marL="0" indent="0" algn="ctr">
              <a:buNone/>
            </a:pPr>
            <a:r>
              <a:rPr lang="ru-RU" sz="4000" b="1" u="sng" dirty="0" smtClean="0"/>
              <a:t>3 </a:t>
            </a:r>
            <a:r>
              <a:rPr lang="ru-RU" sz="4000" b="1" u="sng" dirty="0"/>
              <a:t>организаций из разных </a:t>
            </a:r>
            <a:r>
              <a:rPr lang="ru-RU" sz="4000" b="1" u="sng" dirty="0" smtClean="0"/>
              <a:t>стран</a:t>
            </a:r>
            <a:r>
              <a:rPr lang="ru-RU" sz="4000" dirty="0" smtClean="0"/>
              <a:t>, которые формируют консорциум.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2473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Участники проекта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u="sng" dirty="0" smtClean="0"/>
              <a:t>Юридические лица, учрежденные в</a:t>
            </a:r>
            <a:r>
              <a:rPr lang="ru-RU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1. </a:t>
            </a:r>
            <a:r>
              <a:rPr lang="ru-RU" dirty="0" smtClean="0"/>
              <a:t>Государствах-членах ЕС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2. Заморских странах и территориях, связанных с государствами-членами ЕС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3. </a:t>
            </a:r>
            <a:r>
              <a:rPr lang="ru-RU" b="1" u="sng" dirty="0" smtClean="0"/>
              <a:t>Ассоциированных странах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4. В </a:t>
            </a:r>
            <a:r>
              <a:rPr lang="ru-RU" dirty="0" smtClean="0"/>
              <a:t>других </a:t>
            </a:r>
            <a:r>
              <a:rPr lang="ru-RU" dirty="0"/>
              <a:t>странах, за исключением тех случаев, когда они явно исключены в тексте объявления о </a:t>
            </a:r>
            <a:r>
              <a:rPr lang="ru-RU" dirty="0" smtClean="0"/>
              <a:t>конкурсе.</a:t>
            </a:r>
          </a:p>
          <a:p>
            <a:pPr marL="0" indent="0">
              <a:buNone/>
            </a:pPr>
            <a:r>
              <a:rPr lang="ru-RU" dirty="0" smtClean="0"/>
              <a:t>Полный список стран: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ec.europa.eu/research/participants/data/ref/h2020/other/wp/2016-2017/annexes/h2020-wp1617-annex-a-countries-rules_en.pdf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79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prstClr val="black"/>
                </a:solidFill>
              </a:rPr>
              <a:t>Существуют специальные </a:t>
            </a:r>
            <a:r>
              <a:rPr lang="ru-RU" b="1" u="sng" dirty="0" smtClean="0">
                <a:solidFill>
                  <a:prstClr val="black"/>
                </a:solidFill>
              </a:rPr>
              <a:t>сервисы </a:t>
            </a:r>
            <a:r>
              <a:rPr lang="ru-RU" b="1" u="sng" dirty="0">
                <a:solidFill>
                  <a:prstClr val="black"/>
                </a:solidFill>
              </a:rPr>
              <a:t>по поиску </a:t>
            </a:r>
            <a:r>
              <a:rPr lang="ru-RU" b="1" u="sng" dirty="0" smtClean="0">
                <a:solidFill>
                  <a:prstClr val="black"/>
                </a:solidFill>
              </a:rPr>
              <a:t>потенциальных партнеров</a:t>
            </a:r>
            <a:r>
              <a:rPr lang="ru-RU" dirty="0" smtClean="0">
                <a:solidFill>
                  <a:prstClr val="black"/>
                </a:solidFill>
              </a:rPr>
              <a:t>, в </a:t>
            </a:r>
            <a:r>
              <a:rPr lang="ru-RU" dirty="0" err="1" smtClean="0">
                <a:solidFill>
                  <a:prstClr val="black"/>
                </a:solidFill>
              </a:rPr>
              <a:t>т.ч</a:t>
            </a:r>
            <a:r>
              <a:rPr lang="ru-RU" dirty="0" smtClean="0">
                <a:solidFill>
                  <a:prstClr val="black"/>
                </a:solidFill>
              </a:rPr>
              <a:t>.:</a:t>
            </a:r>
          </a:p>
          <a:p>
            <a:pPr lvl="0">
              <a:buFont typeface="Wingdings" pitchFamily="2" charset="2"/>
              <a:buChar char="§"/>
            </a:pPr>
            <a:r>
              <a:rPr lang="en-US" dirty="0">
                <a:solidFill>
                  <a:srgbClr val="005580"/>
                </a:solidFill>
                <a:latin typeface="Times New Roman" pitchFamily="18" charset="0"/>
                <a:cs typeface="Times New Roman" pitchFamily="18" charset="0"/>
              </a:rPr>
              <a:t>CORDIS Partner Service</a:t>
            </a:r>
            <a:r>
              <a:rPr lang="en-US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dirty="0">
                <a:solidFill>
                  <a:srgbClr val="005580"/>
                </a:solidFill>
                <a:latin typeface="Times New Roman" pitchFamily="18" charset="0"/>
                <a:cs typeface="Times New Roman" pitchFamily="18" charset="0"/>
              </a:rPr>
              <a:t>Idealist Partner Search</a:t>
            </a:r>
            <a:r>
              <a:rPr lang="en-US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dirty="0">
                <a:solidFill>
                  <a:srgbClr val="005580"/>
                </a:solidFill>
                <a:latin typeface="Times New Roman" pitchFamily="18" charset="0"/>
                <a:cs typeface="Times New Roman" pitchFamily="18" charset="0"/>
              </a:rPr>
              <a:t>C-Energy 2020 network - the European Energy NCP network under H2020</a:t>
            </a:r>
            <a:r>
              <a:rPr lang="en-US" dirty="0">
                <a:solidFill>
                  <a:srgbClr val="444444"/>
                </a:solidFill>
                <a:latin typeface="Verdana"/>
              </a:rPr>
              <a:t> </a:t>
            </a:r>
            <a:r>
              <a:rPr lang="en-US" dirty="0"/>
              <a:t/>
            </a:r>
            <a:br>
              <a:rPr lang="en-US" dirty="0"/>
            </a:b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Полный список сервисов:</a:t>
            </a:r>
          </a:p>
          <a:p>
            <a:pPr marL="0" lv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ec.europa.eu/research/participants/docs/h2020-funding-guide/grants/applying-for-funding/find-partners_en.htm</a:t>
            </a:r>
            <a:endParaRPr lang="ru-RU" dirty="0" smtClean="0"/>
          </a:p>
          <a:p>
            <a:pPr lvl="0">
              <a:buFont typeface="Wingdings" pitchFamily="2" charset="2"/>
              <a:buChar char="§"/>
            </a:pPr>
            <a:endParaRPr lang="ru-RU" dirty="0" smtClean="0"/>
          </a:p>
          <a:p>
            <a:pPr lvl="0">
              <a:buFont typeface="Wingdings" pitchFamily="2" charset="2"/>
              <a:buChar char="§"/>
            </a:pPr>
            <a:endParaRPr lang="ru-RU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>
                <a:solidFill>
                  <a:srgbClr val="002060"/>
                </a:solidFill>
              </a:rPr>
              <a:t>Поиск партнеров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95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Для подачи проектного предложения необходимо: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Зайти в профиль университета через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Participant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Portal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Зайти </a:t>
            </a:r>
            <a:r>
              <a:rPr lang="ru-RU" dirty="0"/>
              <a:t>в раздел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Electronic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Proposal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Submission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/>
              <a:t>аполнить стандартные формы </a:t>
            </a:r>
            <a:r>
              <a:rPr lang="ru-RU" dirty="0"/>
              <a:t>и представить </a:t>
            </a:r>
            <a:r>
              <a:rPr lang="ru-RU" dirty="0" smtClean="0"/>
              <a:t>предложение </a:t>
            </a:r>
            <a:r>
              <a:rPr lang="ru-RU" dirty="0"/>
              <a:t>Комиссии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     Ссылка на пример заполнения формы: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ec.europa.eu/research/participants/data/ref/h2020/call_ptef/pt/2016-2017/h2020-call-pt-ria-ia-2016-17_en.pdf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horiz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712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Необходимые документы для </a:t>
            </a:r>
            <a:r>
              <a:rPr lang="ru-RU" dirty="0" err="1" smtClean="0">
                <a:solidFill>
                  <a:srgbClr val="0070C0"/>
                </a:solidFill>
              </a:rPr>
              <a:t>грантового</a:t>
            </a:r>
            <a:r>
              <a:rPr lang="ru-RU" dirty="0" smtClean="0">
                <a:solidFill>
                  <a:srgbClr val="0070C0"/>
                </a:solidFill>
              </a:rPr>
              <a:t> предложения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484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Резюме и анкета лиц</a:t>
            </a:r>
            <a:r>
              <a:rPr lang="ru-RU" dirty="0"/>
              <a:t>, </a:t>
            </a:r>
            <a:r>
              <a:rPr lang="ru-RU" dirty="0" smtClean="0"/>
              <a:t>ответственных за </a:t>
            </a:r>
            <a:r>
              <a:rPr lang="ru-RU" dirty="0"/>
              <a:t>проведение предлагаемого исследования </a:t>
            </a:r>
            <a:r>
              <a:rPr lang="ru-RU" dirty="0" smtClean="0"/>
              <a:t>и/или </a:t>
            </a:r>
            <a:r>
              <a:rPr lang="ru-RU" dirty="0"/>
              <a:t>инновационной деятельности;</a:t>
            </a:r>
          </a:p>
          <a:p>
            <a:r>
              <a:rPr lang="ru-RU" dirty="0"/>
              <a:t>Перечень до пяти соответствующих публикаций или других достижений, имеющих отношение к содержанию </a:t>
            </a:r>
            <a:r>
              <a:rPr lang="ru-RU" dirty="0" smtClean="0"/>
              <a:t>темы;</a:t>
            </a:r>
            <a:endParaRPr lang="ru-RU" dirty="0"/>
          </a:p>
          <a:p>
            <a:r>
              <a:rPr lang="ru-RU" dirty="0" smtClean="0"/>
              <a:t>Перечень </a:t>
            </a:r>
            <a:r>
              <a:rPr lang="ru-RU" dirty="0"/>
              <a:t>до пяти соответствующих предыдущих проектов или мероприятий, связанных с </a:t>
            </a:r>
            <a:r>
              <a:rPr lang="ru-RU" dirty="0" smtClean="0"/>
              <a:t>темой;</a:t>
            </a:r>
            <a:endParaRPr lang="ru-RU" dirty="0"/>
          </a:p>
          <a:p>
            <a:r>
              <a:rPr lang="ru-RU" dirty="0" smtClean="0"/>
              <a:t>Описание третьих лиц (не партнеров), которые будут </a:t>
            </a:r>
            <a:r>
              <a:rPr lang="ru-RU" dirty="0"/>
              <a:t>способствовать </a:t>
            </a:r>
            <a:r>
              <a:rPr lang="ru-RU" dirty="0" smtClean="0"/>
              <a:t>работе над проектом.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74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uk-UA" sz="2800" b="1" dirty="0" smtClean="0"/>
          </a:p>
          <a:p>
            <a:pPr marL="0" indent="0" algn="ctr">
              <a:buNone/>
            </a:pPr>
            <a:r>
              <a:rPr lang="ru-RU" sz="3600" dirty="0"/>
              <a:t>В настоящее время </a:t>
            </a:r>
            <a:r>
              <a:rPr lang="ru-RU" sz="3600" dirty="0" smtClean="0"/>
              <a:t>поддержку своих проектных предложений получили </a:t>
            </a:r>
          </a:p>
          <a:p>
            <a:pPr marL="0" indent="0" algn="ctr">
              <a:buNone/>
            </a:pPr>
            <a:r>
              <a:rPr lang="ru-RU" sz="3600" b="1" u="sng" dirty="0" smtClean="0"/>
              <a:t>45</a:t>
            </a:r>
            <a:r>
              <a:rPr lang="ru-RU" sz="3600" dirty="0" smtClean="0"/>
              <a:t> </a:t>
            </a:r>
            <a:r>
              <a:rPr lang="ru-RU" sz="3600" b="1" u="sng" dirty="0"/>
              <a:t>украинских научных </a:t>
            </a:r>
            <a:r>
              <a:rPr lang="ru-RU" sz="3600" b="1" u="sng" dirty="0" smtClean="0"/>
              <a:t>учреждений</a:t>
            </a:r>
            <a:r>
              <a:rPr lang="ru-RU" sz="4000" b="1" dirty="0"/>
              <a:t> </a:t>
            </a:r>
            <a:endParaRPr lang="ru-RU" sz="4000" b="1" dirty="0" smtClean="0"/>
          </a:p>
          <a:p>
            <a:pPr marL="0" indent="0" algn="ctr">
              <a:buNone/>
            </a:pPr>
            <a:r>
              <a:rPr lang="ru-RU" sz="4000" dirty="0" smtClean="0"/>
              <a:t>с </a:t>
            </a:r>
            <a:r>
              <a:rPr lang="ru-RU" sz="4000" dirty="0"/>
              <a:t>общим финансированием </a:t>
            </a:r>
            <a:r>
              <a:rPr lang="ru-RU" sz="4000" dirty="0" smtClean="0"/>
              <a:t>в размере </a:t>
            </a:r>
          </a:p>
          <a:p>
            <a:pPr marL="0" indent="0" algn="ctr">
              <a:buNone/>
            </a:pPr>
            <a:r>
              <a:rPr lang="ru-RU" sz="4000" b="1" u="sng" dirty="0" smtClean="0"/>
              <a:t>7 068 199 </a:t>
            </a:r>
            <a:r>
              <a:rPr lang="ru-RU" sz="4000" b="1" u="sng" dirty="0"/>
              <a:t>евро</a:t>
            </a:r>
            <a:r>
              <a:rPr lang="ru-RU" sz="4000" dirty="0"/>
              <a:t>.</a:t>
            </a:r>
            <a:endParaRPr lang="ru-RU" dirty="0"/>
          </a:p>
        </p:txBody>
      </p:sp>
      <p:pic>
        <p:nvPicPr>
          <p:cNvPr id="4" name="Picture 4" descr="horiz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79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600200"/>
            <a:ext cx="8208912" cy="47811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900" b="1" u="sng" dirty="0" smtClean="0">
                <a:solidFill>
                  <a:srgbClr val="212121"/>
                </a:solidFill>
              </a:rPr>
              <a:t>«</a:t>
            </a:r>
            <a:r>
              <a:rPr lang="ru-RU" sz="3900" b="1" u="sng" dirty="0">
                <a:solidFill>
                  <a:srgbClr val="212121"/>
                </a:solidFill>
              </a:rPr>
              <a:t>Горизонт 2020</a:t>
            </a:r>
            <a:r>
              <a:rPr lang="ru-RU" sz="3900" b="1" u="sng" dirty="0" smtClean="0">
                <a:solidFill>
                  <a:srgbClr val="212121"/>
                </a:solidFill>
              </a:rPr>
              <a:t>» </a:t>
            </a:r>
            <a:r>
              <a:rPr lang="ru-RU" sz="3900" dirty="0" smtClean="0">
                <a:solidFill>
                  <a:srgbClr val="212121"/>
                </a:solidFill>
              </a:rPr>
              <a:t>(</a:t>
            </a:r>
            <a:r>
              <a:rPr lang="en-US" sz="3900" dirty="0" smtClean="0">
                <a:solidFill>
                  <a:srgbClr val="212121"/>
                </a:solidFill>
              </a:rPr>
              <a:t>Horizon </a:t>
            </a:r>
            <a:r>
              <a:rPr lang="ru-RU" sz="4300" dirty="0" smtClean="0">
                <a:solidFill>
                  <a:srgbClr val="212121"/>
                </a:solidFill>
              </a:rPr>
              <a:t>2020</a:t>
            </a:r>
            <a:r>
              <a:rPr lang="en-US" sz="3900" dirty="0" smtClean="0">
                <a:solidFill>
                  <a:srgbClr val="212121"/>
                </a:solidFill>
              </a:rPr>
              <a:t>)</a:t>
            </a:r>
            <a:r>
              <a:rPr lang="ru-RU" sz="3900" dirty="0" smtClean="0">
                <a:solidFill>
                  <a:srgbClr val="212121"/>
                </a:solidFill>
              </a:rPr>
              <a:t> </a:t>
            </a:r>
            <a:r>
              <a:rPr lang="ru-RU" sz="3900" dirty="0">
                <a:solidFill>
                  <a:srgbClr val="212121"/>
                </a:solidFill>
              </a:rPr>
              <a:t>- </a:t>
            </a:r>
            <a:r>
              <a:rPr lang="ru-RU" sz="3900" dirty="0" smtClean="0">
                <a:solidFill>
                  <a:srgbClr val="212121"/>
                </a:solidFill>
              </a:rPr>
              <a:t>крупнейшая </a:t>
            </a:r>
            <a:r>
              <a:rPr lang="ru-RU" sz="3900" dirty="0">
                <a:solidFill>
                  <a:srgbClr val="212121"/>
                </a:solidFill>
              </a:rPr>
              <a:t>программа </a:t>
            </a:r>
            <a:r>
              <a:rPr lang="ru-RU" sz="3900" dirty="0" smtClean="0">
                <a:solidFill>
                  <a:srgbClr val="212121"/>
                </a:solidFill>
              </a:rPr>
              <a:t>ЕС </a:t>
            </a:r>
            <a:r>
              <a:rPr lang="ru-RU" sz="3900" dirty="0">
                <a:solidFill>
                  <a:srgbClr val="212121"/>
                </a:solidFill>
              </a:rPr>
              <a:t>по финансированию науки и </a:t>
            </a:r>
            <a:r>
              <a:rPr lang="ru-RU" sz="3900" dirty="0" smtClean="0">
                <a:solidFill>
                  <a:srgbClr val="212121"/>
                </a:solidFill>
              </a:rPr>
              <a:t>инноваций</a:t>
            </a:r>
            <a:r>
              <a:rPr lang="en-US" sz="3900" dirty="0" smtClean="0">
                <a:solidFill>
                  <a:srgbClr val="21212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3900" dirty="0" smtClean="0">
                <a:solidFill>
                  <a:srgbClr val="212121"/>
                </a:solidFill>
              </a:rPr>
              <a:t>Общий бюджет составляет </a:t>
            </a:r>
            <a:r>
              <a:rPr lang="ru-RU" sz="3900" dirty="0">
                <a:solidFill>
                  <a:srgbClr val="212121"/>
                </a:solidFill>
              </a:rPr>
              <a:t>около </a:t>
            </a:r>
            <a:endParaRPr lang="ru-RU" sz="3900" dirty="0" smtClean="0">
              <a:solidFill>
                <a:srgbClr val="212121"/>
              </a:solidFill>
            </a:endParaRPr>
          </a:p>
          <a:p>
            <a:pPr marL="0" indent="0" algn="ctr">
              <a:buNone/>
            </a:pPr>
            <a:r>
              <a:rPr lang="ru-RU" sz="3900" dirty="0" smtClean="0">
                <a:solidFill>
                  <a:srgbClr val="212121"/>
                </a:solidFill>
              </a:rPr>
              <a:t>80 </a:t>
            </a:r>
            <a:r>
              <a:rPr lang="ru-RU" sz="3900" dirty="0">
                <a:solidFill>
                  <a:srgbClr val="212121"/>
                </a:solidFill>
              </a:rPr>
              <a:t>млрд. </a:t>
            </a:r>
            <a:r>
              <a:rPr lang="uk-UA" sz="3900" dirty="0" smtClean="0">
                <a:solidFill>
                  <a:srgbClr val="212121"/>
                </a:solidFill>
              </a:rPr>
              <a:t>е</a:t>
            </a:r>
            <a:r>
              <a:rPr lang="ru-RU" sz="3900" dirty="0" err="1" smtClean="0">
                <a:solidFill>
                  <a:srgbClr val="212121"/>
                </a:solidFill>
              </a:rPr>
              <a:t>вро</a:t>
            </a:r>
            <a:r>
              <a:rPr lang="ru-RU" sz="3900" dirty="0" smtClean="0">
                <a:solidFill>
                  <a:srgbClr val="212121"/>
                </a:solidFill>
              </a:rPr>
              <a:t>.</a:t>
            </a:r>
            <a:endParaRPr lang="en-US" sz="3900" dirty="0" smtClean="0">
              <a:solidFill>
                <a:srgbClr val="212121"/>
              </a:solidFill>
            </a:endParaRPr>
          </a:p>
          <a:p>
            <a:pPr marL="0" indent="0" algn="ctr">
              <a:buNone/>
            </a:pPr>
            <a:r>
              <a:rPr lang="ru-RU" sz="3900" dirty="0" smtClean="0">
                <a:solidFill>
                  <a:srgbClr val="212121"/>
                </a:solidFill>
              </a:rPr>
              <a:t>Программа рассчитана </a:t>
            </a:r>
            <a:r>
              <a:rPr lang="ru-RU" sz="3900" dirty="0">
                <a:solidFill>
                  <a:srgbClr val="212121"/>
                </a:solidFill>
              </a:rPr>
              <a:t>на </a:t>
            </a:r>
            <a:endParaRPr lang="ru-RU" sz="3900" dirty="0" smtClean="0">
              <a:solidFill>
                <a:srgbClr val="212121"/>
              </a:solidFill>
            </a:endParaRPr>
          </a:p>
          <a:p>
            <a:pPr marL="0" indent="0" algn="ctr">
              <a:buNone/>
            </a:pPr>
            <a:r>
              <a:rPr lang="ru-RU" sz="3900" dirty="0" smtClean="0">
                <a:solidFill>
                  <a:srgbClr val="212121"/>
                </a:solidFill>
              </a:rPr>
              <a:t>2014 – 2020 гг.</a:t>
            </a:r>
            <a:endParaRPr lang="ru-RU" sz="3900" dirty="0"/>
          </a:p>
        </p:txBody>
      </p:sp>
      <p:pic>
        <p:nvPicPr>
          <p:cNvPr id="4" name="Picture 4" descr="horiz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952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endParaRPr lang="ru-RU" sz="4000" dirty="0" smtClean="0"/>
          </a:p>
          <a:p>
            <a:pPr marL="0" indent="0" algn="ctr">
              <a:buNone/>
            </a:pPr>
            <a:r>
              <a:rPr lang="ru-RU" sz="5400" dirty="0" smtClean="0"/>
              <a:t>15 </a:t>
            </a:r>
            <a:r>
              <a:rPr lang="ru-RU" sz="5400" dirty="0"/>
              <a:t>августа 2015 </a:t>
            </a:r>
            <a:r>
              <a:rPr lang="ru-RU" sz="5400" dirty="0" smtClean="0"/>
              <a:t>года Украина </a:t>
            </a:r>
            <a:r>
              <a:rPr lang="ru-RU" sz="5400" dirty="0"/>
              <a:t>стала ассоциированным членом программы </a:t>
            </a:r>
            <a:endParaRPr lang="ru-RU" sz="5400" dirty="0" smtClean="0"/>
          </a:p>
          <a:p>
            <a:pPr marL="0" indent="0" algn="ctr">
              <a:buNone/>
            </a:pPr>
            <a:r>
              <a:rPr lang="ru-RU" sz="5400" dirty="0" smtClean="0"/>
              <a:t>«</a:t>
            </a:r>
            <a:r>
              <a:rPr lang="ru-RU" sz="5400" dirty="0"/>
              <a:t>Горизонт 2020»</a:t>
            </a:r>
          </a:p>
        </p:txBody>
      </p:sp>
      <p:pic>
        <p:nvPicPr>
          <p:cNvPr id="5" name="Picture 4" descr="horiz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633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642343" y="3326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26556" y="1988840"/>
            <a:ext cx="5616624" cy="684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Приоритетные направления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61490" y="3212976"/>
            <a:ext cx="468052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Подразделы направлений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41172" y="4365104"/>
            <a:ext cx="352839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Конкурсы (</a:t>
            </a:r>
            <a:r>
              <a:rPr lang="en-US" sz="3200" dirty="0" smtClean="0">
                <a:solidFill>
                  <a:schemeClr val="tx1"/>
                </a:solidFill>
              </a:rPr>
              <a:t>Calls)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61490" y="5458638"/>
            <a:ext cx="4708074" cy="1066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err="1" smtClean="0">
                <a:solidFill>
                  <a:schemeClr val="tx1"/>
                </a:solidFill>
              </a:rPr>
              <a:t>Другие</a:t>
            </a:r>
            <a:r>
              <a:rPr lang="ru-RU" sz="3200" dirty="0" smtClean="0">
                <a:solidFill>
                  <a:schemeClr val="tx1"/>
                </a:solidFill>
              </a:rPr>
              <a:t> (неприоритетные) направления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691680" y="166578"/>
            <a:ext cx="5544616" cy="13182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«Горизонт 2020»</a:t>
            </a:r>
            <a:endParaRPr lang="ru-RU" sz="3200" b="1" dirty="0">
              <a:solidFill>
                <a:srgbClr val="0070C0"/>
              </a:solidFill>
            </a:endParaRPr>
          </a:p>
        </p:txBody>
      </p:sp>
      <p:cxnSp>
        <p:nvCxnSpPr>
          <p:cNvPr id="33" name="Соединительная линия уступом 32"/>
          <p:cNvCxnSpPr/>
          <p:nvPr/>
        </p:nvCxnSpPr>
        <p:spPr>
          <a:xfrm rot="10800000" flipH="1" flipV="1">
            <a:off x="1707541" y="848332"/>
            <a:ext cx="1134876" cy="1505197"/>
          </a:xfrm>
          <a:prstGeom prst="bentConnector3">
            <a:avLst>
              <a:gd name="adj1" fmla="val -20143"/>
            </a:avLst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>
            <a:endCxn id="14" idx="1"/>
          </p:cNvCxnSpPr>
          <p:nvPr/>
        </p:nvCxnSpPr>
        <p:spPr>
          <a:xfrm rot="16200000" flipH="1">
            <a:off x="2942609" y="2718131"/>
            <a:ext cx="864096" cy="773666"/>
          </a:xfrm>
          <a:prstGeom prst="bentConnector2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>
            <a:endCxn id="15" idx="1"/>
          </p:cNvCxnSpPr>
          <p:nvPr/>
        </p:nvCxnSpPr>
        <p:spPr>
          <a:xfrm rot="16200000" flipH="1">
            <a:off x="4198524" y="3874484"/>
            <a:ext cx="756084" cy="729212"/>
          </a:xfrm>
          <a:prstGeom prst="bentConnector2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/>
          <p:nvPr/>
        </p:nvCxnSpPr>
        <p:spPr>
          <a:xfrm rot="16200000" flipH="1">
            <a:off x="788014" y="3041169"/>
            <a:ext cx="3661114" cy="2285834"/>
          </a:xfrm>
          <a:prstGeom prst="bentConnector2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498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853437" cy="69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18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756" y="1634006"/>
            <a:ext cx="8964488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u="sng" dirty="0" smtClean="0"/>
          </a:p>
          <a:p>
            <a:pPr marL="0" indent="0" algn="ctr">
              <a:buNone/>
            </a:pPr>
            <a:r>
              <a:rPr lang="ru-RU" sz="4000" b="1" u="sng" dirty="0" smtClean="0"/>
              <a:t>Основные (приоритетные) направления:</a:t>
            </a:r>
          </a:p>
          <a:p>
            <a:pPr marL="0" indent="0" algn="ctr">
              <a:buNone/>
            </a:pPr>
            <a:endParaRPr lang="ru-RU" sz="1400" b="1" u="sng" dirty="0"/>
          </a:p>
          <a:p>
            <a:pPr marL="0" indent="0">
              <a:buNone/>
            </a:pPr>
            <a:r>
              <a:rPr lang="ru-RU" b="1" dirty="0"/>
              <a:t>-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Excellent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Science </a:t>
            </a:r>
            <a:r>
              <a:rPr lang="en-US" b="1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solidFill>
                  <a:prstClr val="black"/>
                </a:solidFill>
              </a:rPr>
              <a:t>Передовая </a:t>
            </a:r>
            <a:r>
              <a:rPr lang="ru-RU" b="1" dirty="0" smtClean="0">
                <a:solidFill>
                  <a:prstClr val="black"/>
                </a:solidFill>
              </a:rPr>
              <a:t>наука</a:t>
            </a:r>
            <a:r>
              <a:rPr lang="en-US" b="1" dirty="0" smtClean="0">
                <a:solidFill>
                  <a:prstClr val="black"/>
                </a:solidFill>
              </a:rPr>
              <a:t>)</a:t>
            </a:r>
            <a:r>
              <a:rPr lang="ru-RU" b="1" dirty="0" smtClean="0">
                <a:solidFill>
                  <a:prstClr val="black"/>
                </a:solidFill>
              </a:rPr>
              <a:t>;</a:t>
            </a:r>
            <a:endParaRPr lang="en-US" b="1" dirty="0">
              <a:solidFill>
                <a:srgbClr val="444444"/>
              </a:solidFill>
            </a:endParaRPr>
          </a:p>
          <a:p>
            <a:pPr marL="0" indent="0">
              <a:buNone/>
            </a:pPr>
            <a:r>
              <a:rPr lang="ru-RU" b="1" dirty="0" smtClean="0"/>
              <a:t>-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Industrial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Leadership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/>
              <a:t>(</a:t>
            </a:r>
            <a:r>
              <a:rPr lang="ru-RU" b="1" dirty="0" smtClean="0"/>
              <a:t>Лидерство </a:t>
            </a:r>
            <a:r>
              <a:rPr lang="ru-RU" b="1" dirty="0"/>
              <a:t>в </a:t>
            </a:r>
            <a:r>
              <a:rPr lang="ru-RU" b="1" dirty="0" smtClean="0"/>
              <a:t>   промышленности</a:t>
            </a:r>
            <a:r>
              <a:rPr lang="en-US" b="1" dirty="0" smtClean="0"/>
              <a:t>)</a:t>
            </a:r>
            <a:r>
              <a:rPr lang="ru-RU" b="1" dirty="0" smtClean="0"/>
              <a:t>;</a:t>
            </a:r>
          </a:p>
          <a:p>
            <a:pPr marL="0" indent="0">
              <a:buNone/>
            </a:pPr>
            <a:r>
              <a:rPr lang="ru-RU" b="1" dirty="0"/>
              <a:t>-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Societal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Challenges </a:t>
            </a:r>
            <a:r>
              <a:rPr lang="en-US" b="1" dirty="0" smtClean="0"/>
              <a:t>(</a:t>
            </a:r>
            <a:r>
              <a:rPr lang="ru-RU" b="1" dirty="0" smtClean="0"/>
              <a:t>Общественные вызовы</a:t>
            </a:r>
            <a:r>
              <a:rPr lang="en-US" b="1" dirty="0" smtClean="0"/>
              <a:t>)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4" name="Picture 4" descr="horiz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912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Снимок экрана 2016-11-08 в 13.26.10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9" b="-519"/>
          <a:stretch/>
        </p:blipFill>
        <p:spPr>
          <a:xfrm>
            <a:off x="0" y="1639455"/>
            <a:ext cx="9144000" cy="4849090"/>
          </a:xfrm>
        </p:spPr>
      </p:pic>
      <p:pic>
        <p:nvPicPr>
          <p:cNvPr id="7" name="Picture 4" descr="horiz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712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/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+mn-lt"/>
                <a:ea typeface="+mn-ea"/>
                <a:cs typeface="Times New Roman" pitchFamily="18" charset="0"/>
              </a:rPr>
              <a:t>Передовая наука</a:t>
            </a:r>
            <a:r>
              <a:rPr lang="ru-RU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  <a:t>(</a:t>
            </a:r>
            <a:r>
              <a:rPr lang="en-US" b="1" dirty="0" smtClean="0">
                <a:solidFill>
                  <a:srgbClr val="0070C0"/>
                </a:solidFill>
                <a:cs typeface="Times New Roman" pitchFamily="18" charset="0"/>
              </a:rPr>
              <a:t>Excellent Science</a:t>
            </a:r>
            <a: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  <a:t>):</a:t>
            </a:r>
            <a:r>
              <a:rPr lang="ru-RU" b="1" dirty="0"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cs typeface="Times New Roman" pitchFamily="18" charset="0"/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endParaRPr lang="ru-RU" sz="38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lvl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3400" dirty="0" smtClean="0">
                <a:cs typeface="Times New Roman" pitchFamily="18" charset="0"/>
              </a:rPr>
              <a:t>Европейский </a:t>
            </a:r>
            <a:r>
              <a:rPr lang="ru-RU" sz="3400" dirty="0">
                <a:cs typeface="Times New Roman" pitchFamily="18" charset="0"/>
              </a:rPr>
              <a:t>совет по научным </a:t>
            </a:r>
            <a:r>
              <a:rPr lang="ru-RU" sz="3400" dirty="0" smtClean="0">
                <a:cs typeface="Times New Roman" pitchFamily="18" charset="0"/>
              </a:rPr>
              <a:t>исследованиям </a:t>
            </a:r>
            <a:r>
              <a:rPr lang="en-US" sz="3400" dirty="0" smtClean="0">
                <a:solidFill>
                  <a:prstClr val="black"/>
                </a:solidFill>
                <a:cs typeface="Times New Roman" pitchFamily="18" charset="0"/>
              </a:rPr>
              <a:t>(</a:t>
            </a:r>
            <a:r>
              <a:rPr lang="en-US" sz="3400" dirty="0">
                <a:solidFill>
                  <a:prstClr val="black"/>
                </a:solidFill>
                <a:cs typeface="Times New Roman" pitchFamily="18" charset="0"/>
              </a:rPr>
              <a:t>ERC</a:t>
            </a:r>
            <a:r>
              <a:rPr lang="en-US" sz="3400" dirty="0" smtClean="0">
                <a:solidFill>
                  <a:prstClr val="black"/>
                </a:solidFill>
                <a:cs typeface="Times New Roman" pitchFamily="18" charset="0"/>
              </a:rPr>
              <a:t>)</a:t>
            </a:r>
            <a:r>
              <a:rPr lang="ru-RU" sz="3400" dirty="0" smtClean="0">
                <a:solidFill>
                  <a:prstClr val="black"/>
                </a:solidFill>
                <a:cs typeface="Times New Roman" pitchFamily="18" charset="0"/>
              </a:rPr>
              <a:t>;</a:t>
            </a:r>
            <a:endParaRPr lang="ru-RU" sz="3400" dirty="0">
              <a:cs typeface="Times New Roman" pitchFamily="18" charset="0"/>
            </a:endParaRPr>
          </a:p>
          <a:p>
            <a:pPr marL="400050" lvl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3400" dirty="0">
                <a:cs typeface="Times New Roman" pitchFamily="18" charset="0"/>
              </a:rPr>
              <a:t>Будущие и новейшие </a:t>
            </a:r>
            <a:r>
              <a:rPr lang="ru-RU" sz="3400" dirty="0" smtClean="0">
                <a:cs typeface="Times New Roman" pitchFamily="18" charset="0"/>
              </a:rPr>
              <a:t>технологии </a:t>
            </a:r>
            <a:r>
              <a:rPr lang="en-US" sz="3700" dirty="0" smtClean="0">
                <a:solidFill>
                  <a:prstClr val="black"/>
                </a:solidFill>
                <a:cs typeface="Times New Roman" pitchFamily="18" charset="0"/>
              </a:rPr>
              <a:t>(FET)</a:t>
            </a:r>
            <a:r>
              <a:rPr lang="ru-RU" sz="3700" dirty="0" smtClean="0">
                <a:solidFill>
                  <a:prstClr val="black"/>
                </a:solidFill>
                <a:cs typeface="Times New Roman" pitchFamily="18" charset="0"/>
              </a:rPr>
              <a:t>;</a:t>
            </a:r>
            <a:endParaRPr lang="ru-RU" sz="3400" dirty="0">
              <a:cs typeface="Times New Roman" pitchFamily="18" charset="0"/>
            </a:endParaRPr>
          </a:p>
          <a:p>
            <a:pPr marL="400050" lvl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3400" dirty="0" smtClean="0">
                <a:cs typeface="Times New Roman" pitchFamily="18" charset="0"/>
              </a:rPr>
              <a:t>Действия фонда </a:t>
            </a:r>
            <a:r>
              <a:rPr lang="ru-RU" sz="3400" dirty="0">
                <a:cs typeface="Times New Roman" pitchFamily="18" charset="0"/>
              </a:rPr>
              <a:t>Марии Кюри по обучению и </a:t>
            </a:r>
            <a:r>
              <a:rPr lang="ru-RU" sz="3400" dirty="0" smtClean="0">
                <a:cs typeface="Times New Roman" pitchFamily="18" charset="0"/>
              </a:rPr>
              <a:t>карьерному развитию;</a:t>
            </a:r>
            <a:endParaRPr lang="ru-RU" sz="3400" dirty="0">
              <a:cs typeface="Times New Roman" pitchFamily="18" charset="0"/>
            </a:endParaRPr>
          </a:p>
          <a:p>
            <a:pPr marL="400050" lvl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3400" dirty="0" smtClean="0">
                <a:cs typeface="Times New Roman" pitchFamily="18" charset="0"/>
              </a:rPr>
              <a:t>Исследовательские инфраструктуры.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lvl="0" indent="0" algn="ctr">
              <a:buNone/>
            </a:pPr>
            <a:endParaRPr lang="ru-RU" sz="3600" b="1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ru-RU" sz="36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077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+mn-lt"/>
              </a:rPr>
              <a:t>Лидерство </a:t>
            </a:r>
            <a:r>
              <a:rPr lang="ru-RU" b="1" dirty="0">
                <a:solidFill>
                  <a:srgbClr val="0070C0"/>
                </a:solidFill>
                <a:latin typeface="+mn-lt"/>
              </a:rPr>
              <a:t>в промышленности</a:t>
            </a:r>
            <a:br>
              <a:rPr lang="ru-RU" b="1" dirty="0">
                <a:solidFill>
                  <a:srgbClr val="0070C0"/>
                </a:solidFill>
                <a:latin typeface="+mn-lt"/>
              </a:rPr>
            </a:br>
            <a:r>
              <a:rPr lang="ru-RU" b="1" dirty="0" smtClean="0">
                <a:solidFill>
                  <a:srgbClr val="0070C0"/>
                </a:solidFill>
                <a:latin typeface="+mn-lt"/>
              </a:rPr>
              <a:t>(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Industrial Leadership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en-US" b="1" u="sng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/>
            </a:r>
            <a:br>
              <a:rPr lang="en-US" b="1" u="sng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5257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/>
          </a:p>
          <a:p>
            <a:pPr marL="400050" lvl="1">
              <a:spcBef>
                <a:spcPts val="0"/>
              </a:spcBef>
              <a:buFont typeface="Wingdings" pitchFamily="2" charset="2"/>
              <a:buChar char="§"/>
            </a:pPr>
            <a:r>
              <a:rPr lang="ru-RU" sz="3200" dirty="0"/>
              <a:t>Лидерство в </a:t>
            </a:r>
            <a:r>
              <a:rPr lang="ru-RU" sz="3200" dirty="0" smtClean="0"/>
              <a:t>высокоэффективных </a:t>
            </a:r>
            <a:r>
              <a:rPr lang="ru-RU" sz="3200" dirty="0"/>
              <a:t>и промышленных </a:t>
            </a:r>
            <a:r>
              <a:rPr lang="ru-RU" sz="3200" dirty="0" smtClean="0"/>
              <a:t>технологиях </a:t>
            </a:r>
            <a:r>
              <a:rPr lang="ru-RU" sz="3200" dirty="0"/>
              <a:t>(LEIT</a:t>
            </a:r>
            <a:r>
              <a:rPr lang="ru-RU" sz="3200" dirty="0" smtClean="0"/>
              <a:t>):</a:t>
            </a:r>
            <a:endParaRPr lang="ru-RU" sz="3200" dirty="0"/>
          </a:p>
          <a:p>
            <a:pPr marL="914400" lvl="2" indent="-457200">
              <a:spcBef>
                <a:spcPts val="0"/>
              </a:spcBef>
            </a:pPr>
            <a:r>
              <a:rPr lang="ru-RU" sz="2800" dirty="0" smtClean="0"/>
              <a:t>Информационные </a:t>
            </a:r>
            <a:r>
              <a:rPr lang="ru-RU" sz="2800" dirty="0"/>
              <a:t>и коммуникационные </a:t>
            </a:r>
            <a:r>
              <a:rPr lang="ru-RU" sz="2800" dirty="0" smtClean="0"/>
              <a:t>технологии;</a:t>
            </a:r>
          </a:p>
          <a:p>
            <a:pPr marL="914400" lvl="2" indent="-457200">
              <a:spcBef>
                <a:spcPts val="0"/>
              </a:spcBef>
            </a:pPr>
            <a:r>
              <a:rPr lang="ru-RU" sz="2800" dirty="0" err="1" smtClean="0"/>
              <a:t>Нанотехнологии</a:t>
            </a:r>
            <a:r>
              <a:rPr lang="ru-RU" sz="2800" dirty="0" smtClean="0"/>
              <a:t>;</a:t>
            </a:r>
            <a:endParaRPr lang="ru-RU" sz="2800" dirty="0"/>
          </a:p>
          <a:p>
            <a:pPr marL="914400" lvl="2" indent="-457200">
              <a:spcBef>
                <a:spcPts val="0"/>
              </a:spcBef>
            </a:pPr>
            <a:r>
              <a:rPr lang="ru-RU" sz="2800" dirty="0" smtClean="0"/>
              <a:t>Передовые материалы;</a:t>
            </a:r>
          </a:p>
          <a:p>
            <a:pPr marL="914400" lvl="2" indent="-457200">
              <a:spcBef>
                <a:spcPts val="0"/>
              </a:spcBef>
            </a:pPr>
            <a:r>
              <a:rPr lang="ru-RU" sz="2800" dirty="0" smtClean="0"/>
              <a:t>Биотехнология;</a:t>
            </a:r>
          </a:p>
          <a:p>
            <a:pPr marL="914400" lvl="2" indent="-457200">
              <a:spcBef>
                <a:spcPts val="0"/>
              </a:spcBef>
            </a:pPr>
            <a:r>
              <a:rPr lang="ru-RU" sz="2800" dirty="0" smtClean="0"/>
              <a:t>Расширение производства </a:t>
            </a:r>
            <a:r>
              <a:rPr lang="ru-RU" sz="2800" dirty="0"/>
              <a:t>и </a:t>
            </a:r>
            <a:r>
              <a:rPr lang="ru-RU" sz="2800" dirty="0" smtClean="0"/>
              <a:t>переработки;</a:t>
            </a:r>
          </a:p>
          <a:p>
            <a:pPr marL="914400" lvl="2" indent="-457200">
              <a:spcBef>
                <a:spcPts val="0"/>
              </a:spcBef>
            </a:pPr>
            <a:r>
              <a:rPr lang="ru-RU" sz="2800" dirty="0" smtClean="0"/>
              <a:t>Космос;</a:t>
            </a:r>
            <a:endParaRPr lang="ru-RU" sz="2800" dirty="0"/>
          </a:p>
          <a:p>
            <a:pPr marL="400050" lvl="1">
              <a:spcBef>
                <a:spcPts val="0"/>
              </a:spcBef>
              <a:buFont typeface="Wingdings" pitchFamily="2" charset="2"/>
              <a:buChar char="§"/>
            </a:pPr>
            <a:r>
              <a:rPr lang="ru-RU" sz="3200" dirty="0" smtClean="0"/>
              <a:t>Доступ </a:t>
            </a:r>
            <a:r>
              <a:rPr lang="ru-RU" sz="3200" dirty="0"/>
              <a:t>к </a:t>
            </a:r>
            <a:r>
              <a:rPr lang="ru-RU" sz="3200" dirty="0" smtClean="0"/>
              <a:t>финансовому обеспечению рисков;</a:t>
            </a:r>
            <a:endParaRPr lang="ru-RU" sz="3200" dirty="0"/>
          </a:p>
          <a:p>
            <a:pPr marL="400050" lvl="1">
              <a:spcBef>
                <a:spcPts val="0"/>
              </a:spcBef>
              <a:buFont typeface="Wingdings" pitchFamily="2" charset="2"/>
              <a:buChar char="§"/>
            </a:pPr>
            <a:r>
              <a:rPr lang="ru-RU" sz="3200" dirty="0" smtClean="0"/>
              <a:t>Инновации </a:t>
            </a:r>
            <a:r>
              <a:rPr lang="ru-RU" sz="3200" dirty="0"/>
              <a:t>в области малого и среднего </a:t>
            </a:r>
            <a:r>
              <a:rPr lang="ru-RU" sz="3200" dirty="0" smtClean="0"/>
              <a:t>бизнеса.</a:t>
            </a:r>
            <a:endParaRPr lang="ru-RU" sz="32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515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1989</TotalTime>
  <Words>610</Words>
  <Application>Microsoft Macintosh PowerPoint</Application>
  <PresentationFormat>Экран (4:3)</PresentationFormat>
  <Paragraphs>95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Передовая наука (Excellent Science): </vt:lpstr>
      <vt:lpstr> Лидерство в промышленности (Industrial Leadership): </vt:lpstr>
      <vt:lpstr> Социальные вызовы (Societal Challenges): </vt:lpstr>
      <vt:lpstr>Презентация PowerPoint</vt:lpstr>
      <vt:lpstr> В описании каждой темы (Topic Description) выделяют три отдельные составляющие: </vt:lpstr>
      <vt:lpstr> Основные этапы подготовки проекта: </vt:lpstr>
      <vt:lpstr>Партнерство</vt:lpstr>
      <vt:lpstr>Участники проекта</vt:lpstr>
      <vt:lpstr>Пои</vt:lpstr>
      <vt:lpstr>Презентация PowerPoint</vt:lpstr>
      <vt:lpstr>Необходимые документы для грантового предложения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KBS2</dc:creator>
  <cp:lastModifiedBy>user</cp:lastModifiedBy>
  <cp:revision>64</cp:revision>
  <cp:lastPrinted>2016-11-08T12:00:50Z</cp:lastPrinted>
  <dcterms:created xsi:type="dcterms:W3CDTF">2016-11-03T09:07:46Z</dcterms:created>
  <dcterms:modified xsi:type="dcterms:W3CDTF">2016-11-08T12:07:37Z</dcterms:modified>
</cp:coreProperties>
</file>